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40" r:id="rId1"/>
  </p:sldMasterIdLst>
  <p:notesMasterIdLst>
    <p:notesMasterId r:id="rId31"/>
  </p:notesMasterIdLst>
  <p:sldIdLst>
    <p:sldId id="269" r:id="rId2"/>
    <p:sldId id="284" r:id="rId3"/>
    <p:sldId id="333" r:id="rId4"/>
    <p:sldId id="318" r:id="rId5"/>
    <p:sldId id="339" r:id="rId6"/>
    <p:sldId id="290" r:id="rId7"/>
    <p:sldId id="303" r:id="rId8"/>
    <p:sldId id="347" r:id="rId9"/>
    <p:sldId id="345" r:id="rId10"/>
    <p:sldId id="348" r:id="rId11"/>
    <p:sldId id="350" r:id="rId12"/>
    <p:sldId id="349" r:id="rId13"/>
    <p:sldId id="304" r:id="rId14"/>
    <p:sldId id="305" r:id="rId15"/>
    <p:sldId id="344" r:id="rId16"/>
    <p:sldId id="341" r:id="rId17"/>
    <p:sldId id="322" r:id="rId18"/>
    <p:sldId id="320" r:id="rId19"/>
    <p:sldId id="321" r:id="rId20"/>
    <p:sldId id="324" r:id="rId21"/>
    <p:sldId id="340" r:id="rId22"/>
    <p:sldId id="323" r:id="rId23"/>
    <p:sldId id="325" r:id="rId24"/>
    <p:sldId id="326" r:id="rId25"/>
    <p:sldId id="309" r:id="rId26"/>
    <p:sldId id="329" r:id="rId27"/>
    <p:sldId id="342" r:id="rId28"/>
    <p:sldId id="286" r:id="rId29"/>
    <p:sldId id="288" r:id="rId30"/>
  </p:sldIdLst>
  <p:sldSz cx="9144000" cy="5143500" type="screen16x9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9144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 autoAdjust="0"/>
    <p:restoredTop sz="89114" autoAdjust="0"/>
  </p:normalViewPr>
  <p:slideViewPr>
    <p:cSldViewPr>
      <p:cViewPr varScale="1">
        <p:scale>
          <a:sx n="136" d="100"/>
          <a:sy n="136" d="100"/>
        </p:scale>
        <p:origin x="24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16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9218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15721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57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Logic problem is that the light can never be turned back off.</a:t>
            </a:r>
          </a:p>
        </p:txBody>
      </p:sp>
    </p:spTree>
    <p:extLst>
      <p:ext uri="{BB962C8B-B14F-4D97-AF65-F5344CB8AC3E}">
        <p14:creationId xmlns:p14="http://schemas.microsoft.com/office/powerpoint/2010/main" val="4034628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initialState never changes; only set on the first render. React remembers it between re-renders.</a:t>
            </a:r>
          </a:p>
          <a:p>
            <a:r>
              <a:rPr lang="en-US"/>
              <a:t>EVEN IF the parent is re-rendered, initialState is not re-set!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1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mixed emotions about this </a:t>
            </a:r>
          </a:p>
        </p:txBody>
      </p:sp>
    </p:spTree>
    <p:extLst>
      <p:ext uri="{BB962C8B-B14F-4D97-AF65-F5344CB8AC3E}">
        <p14:creationId xmlns:p14="http://schemas.microsoft.com/office/powerpoint/2010/main" val="1701507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57201"/>
            <a:ext cx="7772400" cy="32004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14750"/>
            <a:ext cx="6400800" cy="9144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11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1769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399" y="102730"/>
            <a:ext cx="2446901" cy="495905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040" y="102730"/>
            <a:ext cx="6392960" cy="495905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831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70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028701"/>
            <a:ext cx="7772400" cy="1878806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Futura Medium" panose="020B0602020204020303" pitchFamily="34" charset="-79"/>
                <a:ea typeface="+mj-ea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051573"/>
            <a:ext cx="7772400" cy="848915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74684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793822"/>
            <a:ext cx="4457054" cy="4267961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93378" y="793821"/>
            <a:ext cx="4314030" cy="42679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0594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78" y="770556"/>
            <a:ext cx="4404010" cy="457200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1" y="770556"/>
            <a:ext cx="4457053" cy="457200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3378" y="1316811"/>
            <a:ext cx="4405470" cy="3754311"/>
          </a:xfrm>
          <a:ln w="12700" cmpd="sng">
            <a:solidFill>
              <a:schemeClr val="accent2"/>
            </a:solidFill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1316810"/>
            <a:ext cx="4432670" cy="3754311"/>
          </a:xfrm>
          <a:ln w="12700" cmpd="sng">
            <a:solidFill>
              <a:schemeClr val="accent2"/>
            </a:solidFill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5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78" y="56034"/>
            <a:ext cx="9011875" cy="1982316"/>
          </a:xfrm>
        </p:spPr>
        <p:txBody>
          <a:bodyPr anchor="ctr"/>
          <a:lstStyle>
            <a:lvl1pPr>
              <a:defRPr sz="5400">
                <a:latin typeface="Futura Medium" panose="020B0602020204020303" pitchFamily="34" charset="-79"/>
                <a:cs typeface="Futura Medium" panose="020B0602020204020303" pitchFamily="34" charset="-79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854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5382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8" y="93391"/>
            <a:ext cx="3150538" cy="1678259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040" y="93391"/>
            <a:ext cx="5630961" cy="49777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8" y="1828800"/>
            <a:ext cx="3150538" cy="3242321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3796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703" y="171450"/>
            <a:ext cx="8992260" cy="671513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857250"/>
            <a:ext cx="6054724" cy="3672205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4703231"/>
            <a:ext cx="5711824" cy="40005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8355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378" y="56034"/>
            <a:ext cx="9011875" cy="6350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78" y="756466"/>
            <a:ext cx="9011876" cy="43146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59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hf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3200" b="0" kern="1200">
          <a:solidFill>
            <a:schemeClr val="tx2"/>
          </a:solidFill>
          <a:effectLst/>
          <a:latin typeface="+mj-lt"/>
          <a:ea typeface="+mj-ea"/>
          <a:cs typeface="Futura Medium" panose="020B0602020204020303" pitchFamily="34" charset="-79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Futura Medium" panose="020B0602020204020303" pitchFamily="34" charset="-79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j-lt"/>
          <a:ea typeface="+mn-ea"/>
          <a:cs typeface="Futura Medium" panose="020B0602020204020303" pitchFamily="34" charset="-79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Futura Medium" panose="020B0602020204020303" pitchFamily="34" charset="-79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j-lt"/>
          <a:ea typeface="+mn-ea"/>
          <a:cs typeface="Futura Medium" panose="020B0602020204020303" pitchFamily="34" charset="-79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j-lt"/>
          <a:ea typeface="+mn-ea"/>
          <a:cs typeface="Futura Medium" panose="020B0602020204020303" pitchFamily="34" charset="-79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How to use state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733" t="10826" r="20173" b="12061"/>
          <a:stretch/>
        </p:blipFill>
        <p:spPr>
          <a:xfrm>
            <a:off x="6492766" y="590550"/>
            <a:ext cx="2270234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81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7878D-FAB4-0C46-B782-D65C6760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43B64-C01F-0442-ADF9-14D5C9ACD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setState(obj) runs async (true, confirmed). To make it run sync, pass a function to it.</a:t>
            </a:r>
          </a:p>
          <a:p>
            <a:r>
              <a:rPr lang="en-US"/>
              <a:t>setState(prevState =&gt; {...prevState, key1: newVal1});</a:t>
            </a:r>
          </a:p>
          <a:p>
            <a:r>
              <a:rPr lang="en-US"/>
              <a:t>Now state has a newVal1 for its key1.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89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07E589-D45A-FE43-8D34-E85E8C646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8" y="56034"/>
            <a:ext cx="9011875" cy="15251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If you EVER are calculating new state based on old state, you should use this form. Why? b/c it runs async and you can easily get a bad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1D7751-1504-CC4F-A7E5-2CB6C2E30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908" y="1806404"/>
            <a:ext cx="4404010" cy="457200"/>
          </a:xfr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endParaRPr lang="en-US" sz="1800" b="1">
              <a:solidFill>
                <a:schemeClr val="bg1"/>
              </a:solidFill>
              <a:latin typeface="+mn-lt"/>
              <a:cs typeface="+mn-cs"/>
              <a:sym typeface="Gill Sans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6E8A21-D14E-2F43-AE4C-42DBBA3419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68093" y="1806404"/>
            <a:ext cx="4457053" cy="457200"/>
          </a:xfr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endParaRPr lang="en-US" sz="1800" b="1">
              <a:solidFill>
                <a:schemeClr val="bg1"/>
              </a:solidFill>
              <a:latin typeface="+mn-lt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43B64-C01F-0442-ADF9-14D5C9ACD89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378" y="2266950"/>
            <a:ext cx="4405470" cy="2804172"/>
          </a:xfrm>
          <a:solidFill>
            <a:schemeClr val="bg1">
              <a:lumMod val="95000"/>
            </a:schemeClr>
          </a:solidFill>
          <a:ln w="28575" cmpd="sng">
            <a:solidFill>
              <a:schemeClr val="accent3">
                <a:lumMod val="50000"/>
              </a:schemeClr>
            </a:solidFill>
          </a:ln>
        </p:spPr>
        <p:txBody>
          <a:bodyPr>
            <a:normAutofit fontScale="85000" lnSpcReduction="20000"/>
          </a:bodyPr>
          <a:lstStyle/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incrementByTwo() {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 setCount(count+1);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 setCount(count+1);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}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// count has only been incremented by one.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7A04FD-1AC2-CC4B-9AB5-45B96F2C855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72584" y="2266949"/>
            <a:ext cx="4432670" cy="2804172"/>
          </a:xfrm>
          <a:solidFill>
            <a:schemeClr val="bg1">
              <a:lumMod val="95000"/>
            </a:schemeClr>
          </a:solidFill>
          <a:ln w="28575" cmpd="sng">
            <a:solidFill>
              <a:schemeClr val="accent3">
                <a:lumMod val="50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incrementByTwo() {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 setCount(c=&gt;c+1);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 setCount(c=&gt;c+1);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}</a:t>
            </a:r>
          </a:p>
          <a:p>
            <a:pPr marL="0" indent="0" fontAlgn="base">
              <a:spcAft>
                <a:spcPct val="0"/>
              </a:spcAft>
              <a:buNone/>
            </a:pPr>
            <a:r>
              <a:rPr lang="en-US" sz="3000">
                <a:latin typeface="Courier"/>
                <a:sym typeface="Gill Sans" charset="0"/>
              </a:rPr>
              <a:t>// count has been incremented by two.</a:t>
            </a:r>
          </a:p>
          <a:p>
            <a:pPr marL="0" indent="0" fontAlgn="base">
              <a:spcAft>
                <a:spcPct val="0"/>
              </a:spcAft>
              <a:buNone/>
            </a:pPr>
            <a:endParaRPr lang="en-US" sz="300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61626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D1EB1-A141-4B4F-92A3-8C3340A2B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B8B4B-7F41-184E-8C47-50B2B502E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If setState() sets the same value before and after, the rerender is skipped. Because ... why rerender if you're going to get the same thing.</a:t>
            </a:r>
          </a:p>
          <a:p>
            <a:r>
              <a:rPr lang="en-US"/>
              <a:t>Implication: don't do this:</a:t>
            </a:r>
          </a:p>
          <a:p>
            <a:r>
              <a:rPr lang="en-US"/>
              <a:t>setState(old);</a:t>
            </a:r>
          </a:p>
          <a:p>
            <a:r>
              <a:rPr lang="en-US"/>
              <a:t>Do this:</a:t>
            </a:r>
          </a:p>
          <a:p>
            <a:r>
              <a:rPr lang="en-US"/>
              <a:t>setState({...old});</a:t>
            </a:r>
          </a:p>
          <a:p>
            <a:r>
              <a:rPr lang="en-US"/>
              <a:t>Story: that time I was reordering my array in the tasklist app.</a:t>
            </a:r>
          </a:p>
        </p:txBody>
      </p:sp>
    </p:spTree>
    <p:extLst>
      <p:ext uri="{BB962C8B-B14F-4D97-AF65-F5344CB8AC3E}">
        <p14:creationId xmlns:p14="http://schemas.microsoft.com/office/powerpoint/2010/main" val="643713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Lazy </a:t>
            </a:r>
            <a:r>
              <a:rPr lang="en-US" dirty="0" err="1"/>
              <a:t>initialState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When re-rendering, the state </a:t>
            </a:r>
            <a:r>
              <a:rPr lang="en-US" u="sng" dirty="0"/>
              <a:t>persists</a:t>
            </a:r>
            <a:r>
              <a:rPr lang="en-US" dirty="0"/>
              <a:t>.</a:t>
            </a:r>
          </a:p>
          <a:p>
            <a:r>
              <a:rPr lang="en-US" dirty="0"/>
              <a:t>React saves the last value and uses it again when re-drawing. It only gets the </a:t>
            </a:r>
            <a:r>
              <a:rPr lang="en-US" dirty="0" err="1"/>
              <a:t>initialState</a:t>
            </a:r>
            <a:r>
              <a:rPr lang="en-US" dirty="0"/>
              <a:t> on the first render.</a:t>
            </a:r>
          </a:p>
          <a:p>
            <a:r>
              <a:rPr lang="en-US" dirty="0"/>
              <a:t>Gotcha! You have a Foo being drawn and re-rendered due to a click in the parent.</a:t>
            </a:r>
          </a:p>
          <a:p>
            <a:r>
              <a:rPr lang="en-US" dirty="0"/>
              <a:t>function Foo(props) {</a:t>
            </a:r>
          </a:p>
          <a:p>
            <a:r>
              <a:rPr lang="en-US" dirty="0"/>
              <a:t>const [foo, setFoo] = useState(props.foo);</a:t>
            </a:r>
          </a:p>
          <a:p>
            <a:r>
              <a:rPr lang="en-US" dirty="0"/>
              <a:t>// use foo here. foo will never change if this component is re-rendered!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When it is re-drawn, it will not get the new props into state! that useState isn't re-initialized. It will always have the value from the props from the initial render!  </a:t>
            </a:r>
          </a:p>
          <a:p>
            <a:r>
              <a:rPr lang="en-US" dirty="0"/>
              <a:t>Solution: don't do this:</a:t>
            </a:r>
          </a:p>
          <a:p>
            <a:r>
              <a:rPr lang="en-US" dirty="0"/>
              <a:t>&lt;Foo prop1={val1} /&gt;</a:t>
            </a:r>
          </a:p>
          <a:p>
            <a:r>
              <a:rPr lang="en-US" dirty="0"/>
              <a:t>Do this:</a:t>
            </a:r>
          </a:p>
          <a:p>
            <a:r>
              <a:rPr lang="en-US" dirty="0"/>
              <a:t>&lt;Foo prop1={val1} key={val1.uniqueValue} /&gt;</a:t>
            </a:r>
          </a:p>
        </p:txBody>
      </p:sp>
    </p:spTree>
    <p:extLst>
      <p:ext uri="{BB962C8B-B14F-4D97-AF65-F5344CB8AC3E}">
        <p14:creationId xmlns:p14="http://schemas.microsoft.com/office/powerpoint/2010/main" val="306621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90550"/>
            <a:ext cx="9011875" cy="863658"/>
          </a:xfrm>
        </p:spPr>
        <p:txBody>
          <a:bodyPr/>
          <a:lstStyle/>
          <a:p>
            <a:r>
              <a:rPr lang="en-US" dirty="0"/>
              <a:t>State is clobbered, not appended!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78" y="1581150"/>
            <a:ext cx="9011876" cy="34899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you call setState, it overwrites the existing state.</a:t>
            </a:r>
          </a:p>
          <a:p>
            <a:r>
              <a:rPr lang="en-US" dirty="0"/>
              <a:t>So if you want to add to state, you must use object spread: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setFoo</a:t>
            </a:r>
            <a:r>
              <a:rPr lang="en-US" dirty="0">
                <a:latin typeface="Courier"/>
                <a:cs typeface="Courier"/>
              </a:rPr>
              <a:t>({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...</a:t>
            </a:r>
            <a:r>
              <a:rPr lang="en-US" dirty="0" err="1">
                <a:latin typeface="Courier"/>
                <a:cs typeface="Courier"/>
              </a:rPr>
              <a:t>oldFoo</a:t>
            </a:r>
            <a:r>
              <a:rPr lang="en-US" dirty="0">
                <a:latin typeface="Courier"/>
                <a:cs typeface="Courier"/>
              </a:rPr>
              <a:t>,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key: </a:t>
            </a:r>
            <a:r>
              <a:rPr lang="en-US" dirty="0" err="1">
                <a:latin typeface="Courier"/>
                <a:cs typeface="Courier"/>
              </a:rPr>
              <a:t>newValue</a:t>
            </a:r>
            <a:r>
              <a:rPr lang="en-US" dirty="0">
                <a:latin typeface="Courier"/>
                <a:cs typeface="Courier"/>
              </a:rPr>
              <a:t>,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key2:newValue2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904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235F7E-A3AC-F84D-9E90-7BC79B8A2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2" y="2317692"/>
            <a:ext cx="9011875" cy="635058"/>
          </a:xfrm>
        </p:spPr>
        <p:txBody>
          <a:bodyPr/>
          <a:lstStyle/>
          <a:p>
            <a:r>
              <a:rPr lang="en-US"/>
              <a:t>Use spread to append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3C17D4-C0F9-584B-AC69-733CDBD57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779" y="72377"/>
            <a:ext cx="9011874" cy="457200"/>
          </a:xfr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/>
          <a:lstStyle/>
          <a:p>
            <a:r>
              <a:rPr lang="en-US"/>
              <a:t>No!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90BFFAC-F882-2442-BF67-AA3697ED1E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293" y="2952750"/>
            <a:ext cx="9011875" cy="457200"/>
          </a:xfrm>
          <a:solidFill>
            <a:schemeClr val="accent5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txBody>
          <a:bodyPr/>
          <a:lstStyle/>
          <a:p>
            <a:r>
              <a:rPr lang="en-US"/>
              <a:t>Yes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49EB7E-AB73-EB43-AA57-470B9C3AED3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179" y="681751"/>
            <a:ext cx="9025474" cy="1508999"/>
          </a:xfrm>
          <a:ln>
            <a:solidFill>
              <a:schemeClr val="tx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>
                <a:latin typeface="Courier" pitchFamily="2" charset="0"/>
              </a:rPr>
              <a:t>// { first: "Jo", last: "Kim" }</a:t>
            </a:r>
          </a:p>
          <a:p>
            <a:pPr marL="0" indent="0">
              <a:buNone/>
            </a:pPr>
            <a:r>
              <a:rPr lang="en-US">
                <a:latin typeface="Courier" pitchFamily="2" charset="0"/>
              </a:rPr>
              <a:t>setUser({ last: "Lee" });</a:t>
            </a:r>
          </a:p>
          <a:p>
            <a:pPr marL="0" indent="0">
              <a:buNone/>
            </a:pPr>
            <a:r>
              <a:rPr lang="en-US">
                <a:latin typeface="Courier" pitchFamily="2" charset="0"/>
              </a:rPr>
              <a:t>// { last: "Lee"}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29C4CF8-B14C-6A45-B4F5-1446B30565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3379" y="3562122"/>
            <a:ext cx="8973789" cy="1508999"/>
          </a:xfrm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>
                <a:latin typeface="Courier" pitchFamily="2" charset="0"/>
              </a:rPr>
              <a:t>// { first: "Jo", last: "Kim" }</a:t>
            </a:r>
          </a:p>
          <a:p>
            <a:pPr marL="0" indent="0">
              <a:buNone/>
            </a:pPr>
            <a:r>
              <a:rPr lang="en-US">
                <a:latin typeface="Courier" pitchFamily="2" charset="0"/>
              </a:rPr>
              <a:t>setUser({ </a:t>
            </a:r>
            <a:r>
              <a:rPr lang="en-US">
                <a:solidFill>
                  <a:schemeClr val="accent1"/>
                </a:solidFill>
                <a:latin typeface="Courier" pitchFamily="2" charset="0"/>
              </a:rPr>
              <a:t>...user</a:t>
            </a:r>
            <a:r>
              <a:rPr lang="en-US">
                <a:latin typeface="Courier" pitchFamily="2" charset="0"/>
              </a:rPr>
              <a:t>, last: "Lee" });</a:t>
            </a:r>
          </a:p>
          <a:p>
            <a:pPr marL="0" indent="0">
              <a:buNone/>
            </a:pPr>
            <a:r>
              <a:rPr lang="en-US">
                <a:latin typeface="Courier" pitchFamily="2" charset="0"/>
              </a:rPr>
              <a:t>// { first: "Jo", last: "Lee" }</a:t>
            </a:r>
          </a:p>
        </p:txBody>
      </p:sp>
    </p:spTree>
    <p:extLst>
      <p:ext uri="{BB962C8B-B14F-4D97-AF65-F5344CB8AC3E}">
        <p14:creationId xmlns:p14="http://schemas.microsoft.com/office/powerpoint/2010/main" val="4039391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5D096-5F8E-F64C-B038-9576000A4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if state is a complex object?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132DF-EC53-6B42-B485-77BA1D0BDF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Have multiple state variables...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641B4C-EE54-B343-897D-F1BC430D4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... or one big state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75B47-812F-4B48-A6D8-1E9C187B9C0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ourier" pitchFamily="2" charset="0"/>
              </a:rPr>
              <a:t>const [first, setFirst] = useState("");</a:t>
            </a:r>
          </a:p>
          <a:p>
            <a:pPr marL="0" indent="0">
              <a:buNone/>
            </a:pPr>
            <a:r>
              <a:rPr lang="en-US" sz="2000">
                <a:latin typeface="Courier" pitchFamily="2" charset="0"/>
              </a:rPr>
              <a:t>const [last, setLast] = useState("");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1A912-F3D2-DB4A-8B80-DE4BA21FC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ln w="12700" cmpd="sng">
            <a:solidFill>
              <a:schemeClr val="accent2"/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>
                <a:latin typeface="Courier" pitchFamily="2" charset="0"/>
              </a:rPr>
              <a:t>const [state, setState] = useState({});</a:t>
            </a:r>
          </a:p>
          <a:p>
            <a:pPr marL="0" indent="0">
              <a:buNone/>
            </a:pPr>
            <a:endParaRPr lang="en-US" sz="200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620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Confirmed - </a:t>
            </a:r>
            <a:r>
              <a:rPr lang="en-US" dirty="0" err="1"/>
              <a:t>setState</a:t>
            </a:r>
            <a:r>
              <a:rPr lang="en-US" dirty="0"/>
              <a:t>() is </a:t>
            </a:r>
            <a:r>
              <a:rPr lang="en-US" dirty="0" err="1"/>
              <a:t>async</a:t>
            </a:r>
            <a:r>
              <a:rPr lang="en-US" dirty="0"/>
              <a:t>. A </a:t>
            </a:r>
            <a:r>
              <a:rPr lang="en-US" dirty="0" err="1"/>
              <a:t>console.log</a:t>
            </a:r>
            <a:r>
              <a:rPr lang="en-US" dirty="0"/>
              <a:t>() before and after are exactly the same.</a:t>
            </a:r>
          </a:p>
          <a:p>
            <a:r>
              <a:rPr lang="en-US" dirty="0"/>
              <a:t>Can you make them sync? No! But you can register a </a:t>
            </a:r>
            <a:r>
              <a:rPr lang="en-US" dirty="0" err="1"/>
              <a:t>useEffect</a:t>
            </a:r>
            <a:r>
              <a:rPr lang="en-US" dirty="0"/>
              <a:t> that fires when a value is updated. Using that, you can respond when a change occurs.</a:t>
            </a:r>
          </a:p>
          <a:p>
            <a:r>
              <a:rPr lang="en-US" dirty="0"/>
              <a:t>Or, if you pass it a function instead of a value, the function is run sync. Its return value is set in state.</a:t>
            </a:r>
          </a:p>
          <a:p>
            <a:r>
              <a:rPr lang="en-US" dirty="0"/>
              <a:t>When using &gt;1 </a:t>
            </a:r>
            <a:r>
              <a:rPr lang="en-US" dirty="0" err="1"/>
              <a:t>useState</a:t>
            </a:r>
            <a:r>
              <a:rPr lang="en-US" dirty="0"/>
              <a:t> for &gt;1 variables, and you update them both ... the updates are independent. They are not updated at the same moment. If you want them to be, wrap them in a Promise.</a:t>
            </a:r>
          </a:p>
        </p:txBody>
      </p:sp>
    </p:spTree>
    <p:extLst>
      <p:ext uri="{BB962C8B-B14F-4D97-AF65-F5344CB8AC3E}">
        <p14:creationId xmlns:p14="http://schemas.microsoft.com/office/powerpoint/2010/main" val="2713547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tips for handling state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08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I know what data should be in state?</a:t>
            </a:r>
          </a:p>
          <a:p>
            <a:r>
              <a:rPr lang="en-US" dirty="0"/>
              <a:t>What should *not* be in state?</a:t>
            </a:r>
          </a:p>
          <a:p>
            <a:r>
              <a:rPr lang="en-US" dirty="0"/>
              <a:t>How do I design state?</a:t>
            </a:r>
          </a:p>
          <a:p>
            <a:r>
              <a:rPr lang="en-US" dirty="0"/>
              <a:t>Why don't I just always create </a:t>
            </a:r>
            <a:r>
              <a:rPr lang="en-US" dirty="0" err="1"/>
              <a:t>stateful</a:t>
            </a:r>
            <a:r>
              <a:rPr lang="en-US" dirty="0"/>
              <a:t> components?</a:t>
            </a:r>
          </a:p>
          <a:p>
            <a:r>
              <a:rPr lang="en-US" dirty="0"/>
              <a:t>These questions and more... Let's answer them with 10 tips.</a:t>
            </a:r>
          </a:p>
        </p:txBody>
      </p:sp>
    </p:spTree>
    <p:extLst>
      <p:ext uri="{BB962C8B-B14F-4D97-AF65-F5344CB8AC3E}">
        <p14:creationId xmlns:p14="http://schemas.microsoft.com/office/powerpoint/2010/main" val="144577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</a:t>
            </a:r>
          </a:p>
          <a:p>
            <a:pPr lvl="1"/>
            <a:r>
              <a:rPr lang="en-US"/>
              <a:t>useState hook</a:t>
            </a:r>
          </a:p>
          <a:p>
            <a:pPr lvl="1"/>
            <a:r>
              <a:rPr lang="en-US"/>
              <a:t>Maybe a button that increments a counter for a demo.</a:t>
            </a:r>
            <a:endParaRPr lang="en-US" dirty="0"/>
          </a:p>
          <a:p>
            <a:r>
              <a:rPr lang="en-US" dirty="0"/>
              <a:t>Story:</a:t>
            </a:r>
          </a:p>
          <a:p>
            <a:r>
              <a:rPr lang="en-US" dirty="0"/>
              <a:t>Source Material: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reactjs.org</a:t>
            </a:r>
            <a:r>
              <a:rPr lang="en-US" dirty="0"/>
              <a:t>/docs/hooks-</a:t>
            </a:r>
            <a:r>
              <a:rPr lang="en-US" dirty="0" err="1"/>
              <a:t>reference.html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/demystifying-react-hooks-a0b56a6254c2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itnext.io</a:t>
            </a:r>
            <a:r>
              <a:rPr lang="en-US" dirty="0"/>
              <a:t>/how-to-use-redux-with-react-hooks-5422a7ceae6e</a:t>
            </a:r>
          </a:p>
        </p:txBody>
      </p:sp>
    </p:spTree>
    <p:extLst>
      <p:ext uri="{BB962C8B-B14F-4D97-AF65-F5344CB8AC3E}">
        <p14:creationId xmlns:p14="http://schemas.microsoft.com/office/powerpoint/2010/main" val="2975991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If you can avoid state at all, do!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state means that there are side-effects.</a:t>
            </a:r>
          </a:p>
          <a:p>
            <a:r>
              <a:rPr lang="en-US" dirty="0"/>
              <a:t>The component is no longer a pure function.</a:t>
            </a:r>
          </a:p>
          <a:p>
            <a:r>
              <a:rPr lang="en-US" dirty="0"/>
              <a:t>Understanding is harder</a:t>
            </a:r>
          </a:p>
          <a:p>
            <a:r>
              <a:rPr lang="en-US" dirty="0"/>
              <a:t>Testing is harder</a:t>
            </a:r>
          </a:p>
          <a:p>
            <a:r>
              <a:rPr lang="en-US" dirty="0"/>
              <a:t>Modification is harder</a:t>
            </a:r>
          </a:p>
          <a:p>
            <a:r>
              <a:rPr lang="en-US" dirty="0"/>
              <a:t>Extension is harder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419600" y="3867150"/>
            <a:ext cx="4432973" cy="1015663"/>
            <a:chOff x="1308593" y="5375462"/>
            <a:chExt cx="4432973" cy="1015663"/>
          </a:xfrm>
        </p:grpSpPr>
        <p:grpSp>
          <p:nvGrpSpPr>
            <p:cNvPr id="5" name="Group 4"/>
            <p:cNvGrpSpPr/>
            <p:nvPr/>
          </p:nvGrpSpPr>
          <p:grpSpPr>
            <a:xfrm>
              <a:off x="1308593" y="5375463"/>
              <a:ext cx="914400" cy="914400"/>
              <a:chOff x="0" y="2"/>
              <a:chExt cx="1635458" cy="1458536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0" y="2"/>
                <a:ext cx="1635458" cy="1458536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5417" y="299217"/>
                <a:ext cx="1173679" cy="870724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2375393" y="5375462"/>
              <a:ext cx="3366173" cy="1015663"/>
            </a:xfrm>
            <a:prstGeom prst="rect">
              <a:avLst/>
            </a:prstGeom>
            <a:noFill/>
            <a:ln w="57150" cmpd="sng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3">
                      <a:lumMod val="50000"/>
                    </a:schemeClr>
                  </a:solidFill>
                </a:rPr>
                <a:t>With Hooks, you can usually avoid state altogether!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576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Use a state manager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is the most complex thing in React.</a:t>
            </a:r>
          </a:p>
          <a:p>
            <a:r>
              <a:rPr lang="en-US" dirty="0"/>
              <a:t>A state manager like </a:t>
            </a:r>
            <a:r>
              <a:rPr lang="en-US" dirty="0" err="1"/>
              <a:t>Redux</a:t>
            </a:r>
            <a:r>
              <a:rPr lang="en-US" dirty="0"/>
              <a:t> and </a:t>
            </a:r>
            <a:r>
              <a:rPr lang="en-US" dirty="0" err="1"/>
              <a:t>MobX</a:t>
            </a:r>
            <a:r>
              <a:rPr lang="en-US" dirty="0"/>
              <a:t> can greatly simplify your React components</a:t>
            </a:r>
          </a:p>
        </p:txBody>
      </p:sp>
    </p:spTree>
    <p:extLst>
      <p:ext uri="{BB962C8B-B14F-4D97-AF65-F5344CB8AC3E}">
        <p14:creationId xmlns:p14="http://schemas.microsoft.com/office/powerpoint/2010/main" val="20995925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Keep state as small as possible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smaller, the simpler</a:t>
            </a:r>
          </a:p>
          <a:p>
            <a:r>
              <a:rPr lang="en-US" dirty="0"/>
              <a:t>Simpler is more abstract.</a:t>
            </a:r>
          </a:p>
        </p:txBody>
      </p:sp>
    </p:spTree>
    <p:extLst>
      <p:ext uri="{BB962C8B-B14F-4D97-AF65-F5344CB8AC3E}">
        <p14:creationId xmlns:p14="http://schemas.microsoft.com/office/powerpoint/2010/main" val="234274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80" y="56034"/>
            <a:ext cx="9011875" cy="2134716"/>
          </a:xfrm>
        </p:spPr>
        <p:txBody>
          <a:bodyPr/>
          <a:lstStyle/>
          <a:p>
            <a:r>
              <a:rPr lang="en-US" dirty="0"/>
              <a:t>4. If you don't use something in the render method, it doesn't belong in state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78" y="2419350"/>
            <a:ext cx="9011876" cy="2651772"/>
          </a:xfrm>
        </p:spPr>
        <p:txBody>
          <a:bodyPr/>
          <a:lstStyle/>
          <a:p>
            <a:r>
              <a:rPr lang="en-US" dirty="0"/>
              <a:t>It can be just a class-scope variable.</a:t>
            </a:r>
          </a:p>
          <a:p>
            <a:r>
              <a:rPr lang="en-US" dirty="0"/>
              <a:t>In other words, use </a:t>
            </a:r>
            <a:r>
              <a:rPr lang="en-US" dirty="0" err="1"/>
              <a:t>this.whatever</a:t>
            </a:r>
            <a:r>
              <a:rPr lang="en-US" dirty="0"/>
              <a:t> instead of </a:t>
            </a:r>
            <a:r>
              <a:rPr lang="en-US" dirty="0" err="1"/>
              <a:t>this.state.whatever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895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Combine form </a:t>
            </a:r>
            <a:r>
              <a:rPr lang="en-US" dirty="0" err="1"/>
              <a:t>inputHandlers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seems to be a pattern of very smart </a:t>
            </a:r>
            <a:r>
              <a:rPr lang="en-US" dirty="0" err="1"/>
              <a:t>devs</a:t>
            </a:r>
            <a:r>
              <a:rPr lang="en-US" dirty="0"/>
              <a:t> having a single do-it-all handler for forms. </a:t>
            </a:r>
          </a:p>
          <a:p>
            <a:r>
              <a:rPr lang="en-US" dirty="0"/>
              <a:t>In this pattern there is one "</a:t>
            </a:r>
            <a:r>
              <a:rPr lang="en-US" dirty="0" err="1"/>
              <a:t>handleChange</a:t>
            </a:r>
            <a:r>
              <a:rPr lang="en-US" dirty="0"/>
              <a:t>" method and every </a:t>
            </a:r>
            <a:r>
              <a:rPr lang="en-US" dirty="0" err="1"/>
              <a:t>onChange</a:t>
            </a:r>
            <a:r>
              <a:rPr lang="en-US" dirty="0"/>
              <a:t> event uses it.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306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it be in state at all?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Rap, do research here. Create flowchart?</a:t>
            </a:r>
          </a:p>
          <a:p>
            <a:r>
              <a:rPr lang="en-US" dirty="0"/>
              <a:t>state </a:t>
            </a:r>
            <a:r>
              <a:rPr lang="en-US" dirty="0" err="1"/>
              <a:t>vs</a:t>
            </a:r>
            <a:r>
              <a:rPr lang="en-US" dirty="0"/>
              <a:t> props </a:t>
            </a:r>
            <a:r>
              <a:rPr lang="en-US" dirty="0" err="1"/>
              <a:t>vs</a:t>
            </a:r>
            <a:r>
              <a:rPr lang="en-US" dirty="0"/>
              <a:t> class scope </a:t>
            </a:r>
            <a:r>
              <a:rPr lang="en-US" dirty="0" err="1"/>
              <a:t>vars</a:t>
            </a:r>
            <a:r>
              <a:rPr lang="en-US" dirty="0"/>
              <a:t> </a:t>
            </a:r>
            <a:r>
              <a:rPr lang="en-US" dirty="0" err="1"/>
              <a:t>vs</a:t>
            </a:r>
            <a:r>
              <a:rPr lang="en-US" dirty="0"/>
              <a:t> local?</a:t>
            </a:r>
          </a:p>
          <a:p>
            <a:r>
              <a:rPr lang="en-US" dirty="0"/>
              <a:t>Is it data? No? Not state.</a:t>
            </a:r>
          </a:p>
          <a:p>
            <a:r>
              <a:rPr lang="en-US" dirty="0"/>
              <a:t>Does it change? No? Not state.</a:t>
            </a:r>
          </a:p>
          <a:p>
            <a:r>
              <a:rPr lang="en-US" dirty="0"/>
              <a:t>Can it change in a child component? Yes? Not state here.</a:t>
            </a:r>
          </a:p>
          <a:p>
            <a:r>
              <a:rPr lang="en-US" dirty="0"/>
              <a:t>If it is not known outside this component, it may not be state. </a:t>
            </a:r>
            <a:r>
              <a:rPr lang="en-US" dirty="0" err="1"/>
              <a:t>eg</a:t>
            </a:r>
            <a:r>
              <a:rPr lang="en-US" dirty="0"/>
              <a:t>: A flag to show a section on button click, like a toggle. Rap: that can be a class-scope variable, right? No. We'd need to trigger a re-render so ... </a:t>
            </a:r>
            <a:r>
              <a:rPr lang="en-US" dirty="0" err="1"/>
              <a:t>setState</a:t>
            </a:r>
            <a:r>
              <a:rPr lang="en-US" dirty="0"/>
              <a:t>()</a:t>
            </a:r>
          </a:p>
          <a:p>
            <a:r>
              <a:rPr lang="en-US" dirty="0"/>
              <a:t>If it is not owned by me, it shouldn't be in state. (</a:t>
            </a:r>
            <a:r>
              <a:rPr lang="en-US" dirty="0" err="1"/>
              <a:t>ie</a:t>
            </a:r>
            <a:r>
              <a:rPr lang="en-US" dirty="0"/>
              <a:t>. Owned by another and passed down to me.)</a:t>
            </a:r>
          </a:p>
          <a:p>
            <a:r>
              <a:rPr lang="en-US" dirty="0"/>
              <a:t>Can it be calculated based completely on other variables? Not state. But those other things may be.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503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6.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92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tl;dr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State is data that changes through the life of your React component.</a:t>
            </a:r>
          </a:p>
          <a:p>
            <a:r>
              <a:rPr lang="en-US" dirty="0" err="1"/>
              <a:t>The useState</a:t>
            </a:r>
            <a:r>
              <a:rPr lang="en-US" dirty="0"/>
              <a:t>() hook allows us to manage state values</a:t>
            </a:r>
          </a:p>
        </p:txBody>
      </p:sp>
    </p:spTree>
    <p:extLst>
      <p:ext uri="{BB962C8B-B14F-4D97-AF65-F5344CB8AC3E}">
        <p14:creationId xmlns:p14="http://schemas.microsoft.com/office/powerpoint/2010/main" val="39145087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93376" y="382144"/>
            <a:ext cx="8863782" cy="468897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mpd="sng">
            <a:solidFill>
              <a:schemeClr val="accent3">
                <a:lumMod val="50000"/>
              </a:schemeClr>
            </a:solidFill>
          </a:ln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3000" dirty="0" err="1">
                <a:latin typeface="Courier"/>
                <a:cs typeface="Courier"/>
              </a:rPr>
              <a:t>export const Foo = props =&gt; { </a:t>
            </a:r>
          </a:p>
          <a:p>
            <a:pPr marL="0" indent="0">
              <a:buFont typeface="Arial" pitchFamily="34" charset="0"/>
              <a:buNone/>
            </a:pPr>
            <a:r>
              <a:rPr lang="en-US" sz="3000" dirty="0" err="1">
                <a:latin typeface="Courier"/>
                <a:cs typeface="Courier"/>
              </a:rPr>
              <a:t>//PutAllYourExampleCodeHere</a:t>
            </a:r>
          </a:p>
          <a:p>
            <a:pPr marL="0" indent="0">
              <a:buFont typeface="Arial" pitchFamily="34" charset="0"/>
              <a:buNone/>
            </a:pPr>
            <a:r>
              <a:rPr lang="en-US" sz="3000" dirty="0">
                <a:latin typeface="Courier"/>
                <a:cs typeface="Courier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3376" y="35291"/>
            <a:ext cx="8863782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eaLnBrk="1" latinLnBrk="0" hangingPunct="1">
              <a:defRPr sz="18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filename.ext</a:t>
            </a:r>
          </a:p>
        </p:txBody>
      </p:sp>
    </p:spTree>
    <p:extLst>
      <p:ext uri="{BB962C8B-B14F-4D97-AF65-F5344CB8AC3E}">
        <p14:creationId xmlns:p14="http://schemas.microsoft.com/office/powerpoint/2010/main" val="13064350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43827" y="209550"/>
            <a:ext cx="4432973" cy="914401"/>
            <a:chOff x="1308593" y="5375462"/>
            <a:chExt cx="4432973" cy="914401"/>
          </a:xfrm>
        </p:grpSpPr>
        <p:grpSp>
          <p:nvGrpSpPr>
            <p:cNvPr id="3" name="Group 2"/>
            <p:cNvGrpSpPr/>
            <p:nvPr/>
          </p:nvGrpSpPr>
          <p:grpSpPr>
            <a:xfrm>
              <a:off x="1308593" y="5375463"/>
              <a:ext cx="914400" cy="914400"/>
              <a:chOff x="0" y="2"/>
              <a:chExt cx="1635458" cy="1458536"/>
            </a:xfrm>
          </p:grpSpPr>
          <p:sp>
            <p:nvSpPr>
              <p:cNvPr id="5" name="Oval 4"/>
              <p:cNvSpPr/>
              <p:nvPr/>
            </p:nvSpPr>
            <p:spPr>
              <a:xfrm>
                <a:off x="0" y="2"/>
                <a:ext cx="1635458" cy="1458536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45417" y="299217"/>
                <a:ext cx="1173679" cy="870724"/>
              </a:xfrm>
              <a:prstGeom prst="rect">
                <a:avLst/>
              </a:prstGeom>
              <a:ln>
                <a:noFill/>
              </a:ln>
            </p:spPr>
          </p:pic>
        </p:grpSp>
        <p:sp>
          <p:nvSpPr>
            <p:cNvPr id="4" name="TextBox 3"/>
            <p:cNvSpPr txBox="1"/>
            <p:nvPr/>
          </p:nvSpPr>
          <p:spPr>
            <a:xfrm>
              <a:off x="2375393" y="5375462"/>
              <a:ext cx="3366173" cy="400110"/>
            </a:xfrm>
            <a:prstGeom prst="rect">
              <a:avLst/>
            </a:prstGeom>
            <a:noFill/>
            <a:ln w="57150" cmpd="sng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3">
                      <a:lumMod val="50000"/>
                    </a:schemeClr>
                  </a:solidFill>
                </a:rPr>
                <a:t>ZZZ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39594" y="1504950"/>
            <a:ext cx="4437206" cy="914400"/>
            <a:chOff x="3156235" y="4471925"/>
            <a:chExt cx="4437206" cy="914400"/>
          </a:xfrm>
        </p:grpSpPr>
        <p:grpSp>
          <p:nvGrpSpPr>
            <p:cNvPr id="8" name="Group 7"/>
            <p:cNvGrpSpPr/>
            <p:nvPr/>
          </p:nvGrpSpPr>
          <p:grpSpPr>
            <a:xfrm>
              <a:off x="3156235" y="4471926"/>
              <a:ext cx="914400" cy="914399"/>
              <a:chOff x="0" y="0"/>
              <a:chExt cx="1477321" cy="1377721"/>
            </a:xfrm>
          </p:grpSpPr>
          <p:sp>
            <p:nvSpPr>
              <p:cNvPr id="10" name="Oval 9"/>
              <p:cNvSpPr/>
              <p:nvPr/>
            </p:nvSpPr>
            <p:spPr>
              <a:xfrm>
                <a:off x="0" y="0"/>
                <a:ext cx="1477321" cy="1377721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  <p:pic>
            <p:nvPicPr>
              <p:cNvPr id="11" name="Picture 10"/>
              <p:cNvPicPr/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7737" y="173892"/>
                <a:ext cx="1060193" cy="104736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9" name="TextBox 8"/>
            <p:cNvSpPr txBox="1"/>
            <p:nvPr/>
          </p:nvSpPr>
          <p:spPr>
            <a:xfrm>
              <a:off x="4265368" y="4471925"/>
              <a:ext cx="3328073" cy="400110"/>
            </a:xfrm>
            <a:prstGeom prst="rect">
              <a:avLst/>
            </a:prstGeom>
            <a:noFill/>
            <a:ln w="57150" cmpd="sng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accent3">
                      <a:lumMod val="50000"/>
                    </a:schemeClr>
                  </a:solidFill>
                </a:rPr>
                <a:t>ZZZ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05727" y="2876550"/>
            <a:ext cx="4475604" cy="914400"/>
            <a:chOff x="3706196" y="2468538"/>
            <a:chExt cx="4475604" cy="914400"/>
          </a:xfrm>
        </p:grpSpPr>
        <p:grpSp>
          <p:nvGrpSpPr>
            <p:cNvPr id="13" name="Group 12"/>
            <p:cNvGrpSpPr/>
            <p:nvPr/>
          </p:nvGrpSpPr>
          <p:grpSpPr>
            <a:xfrm>
              <a:off x="3706196" y="2468539"/>
              <a:ext cx="914399" cy="914399"/>
              <a:chOff x="2" y="1"/>
              <a:chExt cx="1422083" cy="1323992"/>
            </a:xfrm>
          </p:grpSpPr>
          <p:pic>
            <p:nvPicPr>
              <p:cNvPr id="15" name="Picture 14"/>
              <p:cNvPicPr/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4414" y="108431"/>
                <a:ext cx="1003206" cy="115660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Oval 15"/>
              <p:cNvSpPr/>
              <p:nvPr/>
            </p:nvSpPr>
            <p:spPr>
              <a:xfrm>
                <a:off x="2" y="1"/>
                <a:ext cx="1422083" cy="1323992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</p:grpSp>
        <p:sp>
          <p:nvSpPr>
            <p:cNvPr id="14" name="TextBox 13"/>
            <p:cNvSpPr txBox="1"/>
            <p:nvPr/>
          </p:nvSpPr>
          <p:spPr>
            <a:xfrm>
              <a:off x="4849196" y="2468538"/>
              <a:ext cx="3332604" cy="400110"/>
            </a:xfrm>
            <a:prstGeom prst="rect">
              <a:avLst/>
            </a:prstGeom>
            <a:noFill/>
            <a:ln w="57150" cmpd="sng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>
                  <a:solidFill>
                    <a:schemeClr val="accent3">
                      <a:lumMod val="50000"/>
                    </a:schemeClr>
                  </a:solidFill>
                </a:rPr>
                <a:t>ZZZ</a:t>
              </a:r>
              <a:endParaRPr lang="en-US" sz="2000" b="1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41710" y="4095750"/>
            <a:ext cx="4435090" cy="914400"/>
            <a:chOff x="304800" y="4142839"/>
            <a:chExt cx="4435090" cy="914400"/>
          </a:xfrm>
        </p:grpSpPr>
        <p:grpSp>
          <p:nvGrpSpPr>
            <p:cNvPr id="22" name="Group 21"/>
            <p:cNvGrpSpPr/>
            <p:nvPr/>
          </p:nvGrpSpPr>
          <p:grpSpPr>
            <a:xfrm>
              <a:off x="304800" y="4142839"/>
              <a:ext cx="4435090" cy="914400"/>
              <a:chOff x="3156235" y="4471925"/>
              <a:chExt cx="4435090" cy="914400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3156235" y="4471926"/>
                <a:ext cx="914400" cy="914399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263252" y="4471925"/>
                <a:ext cx="3328073" cy="400110"/>
              </a:xfrm>
              <a:prstGeom prst="rect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solidFill>
                      <a:schemeClr val="accent3">
                        <a:lumMod val="50000"/>
                      </a:schemeClr>
                    </a:solidFill>
                  </a:rPr>
                  <a:t>ZZZ</a:t>
                </a:r>
              </a:p>
            </p:txBody>
          </p:sp>
        </p:grp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1000" y="4171950"/>
              <a:ext cx="776287" cy="7760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7915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EFAA7-CE61-F14D-B785-8FBB2053A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Engagement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E99A6-1859-9F43-B6EC-A56963970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t/f</a:t>
            </a:r>
          </a:p>
          <a:p>
            <a:pPr marL="0" indent="0">
              <a:buNone/>
            </a:pPr>
            <a:r>
              <a:rPr lang="en-US"/>
              <a:t>I have seen class-based components in React.</a:t>
            </a:r>
          </a:p>
        </p:txBody>
      </p:sp>
    </p:spTree>
    <p:extLst>
      <p:ext uri="{BB962C8B-B14F-4D97-AF65-F5344CB8AC3E}">
        <p14:creationId xmlns:p14="http://schemas.microsoft.com/office/powerpoint/2010/main" val="2335645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tl;dr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State is data that changes through the life of your React component.</a:t>
            </a:r>
          </a:p>
          <a:p>
            <a:r>
              <a:rPr lang="en-US" dirty="0" err="1"/>
              <a:t>The useState</a:t>
            </a:r>
            <a:r>
              <a:rPr lang="en-US" dirty="0"/>
              <a:t>() hook allows us to manage state values</a:t>
            </a:r>
          </a:p>
        </p:txBody>
      </p:sp>
    </p:spTree>
    <p:extLst>
      <p:ext uri="{BB962C8B-B14F-4D97-AF65-F5344CB8AC3E}">
        <p14:creationId xmlns:p14="http://schemas.microsoft.com/office/powerpoint/2010/main" val="2997277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80" y="56034"/>
            <a:ext cx="9011875" cy="32777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400" dirty="0"/>
              <a:t>State is a POJSO</a:t>
            </a:r>
            <a:r>
              <a:rPr lang="en-US" sz="4400" baseline="30000" dirty="0"/>
              <a:t>*</a:t>
            </a:r>
            <a:r>
              <a:rPr lang="en-US" sz="4400" dirty="0"/>
              <a:t> that represents the </a:t>
            </a:r>
            <a:r>
              <a:rPr lang="en-US" sz="4400" dirty="0">
                <a:solidFill>
                  <a:schemeClr val="accent2"/>
                </a:solidFill>
              </a:rPr>
              <a:t>displayed</a:t>
            </a:r>
            <a:r>
              <a:rPr lang="en-US" sz="4400" dirty="0"/>
              <a:t>, </a:t>
            </a:r>
            <a:r>
              <a:rPr lang="en-US" sz="4400" dirty="0">
                <a:solidFill>
                  <a:schemeClr val="accent1"/>
                </a:solidFill>
              </a:rPr>
              <a:t>mutable</a:t>
            </a:r>
            <a:r>
              <a:rPr lang="en-US" sz="4400" dirty="0"/>
              <a:t> </a:t>
            </a:r>
            <a:r>
              <a:rPr lang="en-US" sz="4400" dirty="0">
                <a:solidFill>
                  <a:schemeClr val="bg2"/>
                </a:solidFill>
              </a:rPr>
              <a:t>data</a:t>
            </a:r>
            <a:r>
              <a:rPr lang="en-US" sz="4400" dirty="0"/>
              <a:t> of your React component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78" y="4552950"/>
            <a:ext cx="9011876" cy="518172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en-US" sz="2000" baseline="30000" dirty="0"/>
              <a:t>*</a:t>
            </a:r>
            <a:r>
              <a:rPr lang="en-US" sz="2000" dirty="0"/>
              <a:t>Plain old JavaScript object</a:t>
            </a:r>
          </a:p>
        </p:txBody>
      </p:sp>
    </p:spTree>
    <p:extLst>
      <p:ext uri="{BB962C8B-B14F-4D97-AF65-F5344CB8AC3E}">
        <p14:creationId xmlns:p14="http://schemas.microsoft.com/office/powerpoint/2010/main" val="3864804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32EB5F-CE7A-FE42-ACE6-76BDF3350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State is totally local to a component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78" y="1276350"/>
            <a:ext cx="2904126" cy="381111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Neither a parent nor a child can know if a component maintains its own state or not.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76279F-105A-8642-BAE1-9E2DC81E1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827" y="2690017"/>
            <a:ext cx="1097280" cy="10972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6549B4-3FA5-8843-BB1B-806556459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6438" y="2336019"/>
            <a:ext cx="1054608" cy="1051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824B3-324C-5440-8E90-2260A55695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1255" y="2091592"/>
            <a:ext cx="1066800" cy="10668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75209F5-70BF-784C-8A1D-2B9E42D47395}"/>
              </a:ext>
            </a:extLst>
          </p:cNvPr>
          <p:cNvSpPr txBox="1">
            <a:spLocks/>
          </p:cNvSpPr>
          <p:nvPr/>
        </p:nvSpPr>
        <p:spPr>
          <a:xfrm>
            <a:off x="6146496" y="2190750"/>
            <a:ext cx="2904126" cy="2952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Futura Medium" panose="020B0602020204020303" pitchFamily="34" charset="-79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Futura Medium" panose="020B0602020204020303" pitchFamily="34" charset="-79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Futura Medium" panose="020B0602020204020303" pitchFamily="34" charset="-79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Futura Medium" panose="020B0602020204020303" pitchFamily="34" charset="-79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Futura Medium" panose="020B0602020204020303" pitchFamily="34" charset="-79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en-US" dirty="0">
                <a:solidFill>
                  <a:schemeClr val="tx2"/>
                </a:solidFill>
              </a:rPr>
              <a:t>If you need to pass data from a parent to a child, that is not state. That is props. (More about props later).</a:t>
            </a:r>
          </a:p>
        </p:txBody>
      </p:sp>
    </p:spTree>
    <p:extLst>
      <p:ext uri="{BB962C8B-B14F-4D97-AF65-F5344CB8AC3E}">
        <p14:creationId xmlns:p14="http://schemas.microsoft.com/office/powerpoint/2010/main" val="570181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380" y="56034"/>
            <a:ext cx="9011875" cy="12965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000" dirty="0"/>
              <a:t>The </a:t>
            </a:r>
            <a:r>
              <a:rPr lang="en-US" sz="4000" dirty="0" err="1"/>
              <a:t>best way to handle state is with a useState hook</a:t>
            </a:r>
            <a:endParaRPr lang="en-US" sz="4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3378" y="1352550"/>
            <a:ext cx="9011876" cy="533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Calling useState returns an </a:t>
            </a:r>
            <a:r>
              <a:rPr lang="en-US" u="sng" dirty="0">
                <a:solidFill>
                  <a:schemeClr val="accent1"/>
                </a:solidFill>
              </a:rPr>
              <a:t>array</a:t>
            </a:r>
            <a:r>
              <a:rPr lang="en-US" dirty="0"/>
              <a:t> with two things: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226599-A550-0046-BA96-04C7BCC3342B}"/>
              </a:ext>
            </a:extLst>
          </p:cNvPr>
          <p:cNvSpPr txBox="1"/>
          <p:nvPr/>
        </p:nvSpPr>
        <p:spPr>
          <a:xfrm>
            <a:off x="1461627" y="2074470"/>
            <a:ext cx="69813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 theArray = </a:t>
            </a:r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useState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initialState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);</a:t>
            </a:r>
          </a:p>
          <a:p>
            <a:pPr algn="l"/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const state = theArray[0];</a:t>
            </a:r>
          </a:p>
          <a:p>
            <a:pPr algn="l"/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const setState = theArray[1];</a:t>
            </a:r>
          </a:p>
        </p:txBody>
      </p:sp>
      <p:sp>
        <p:nvSpPr>
          <p:cNvPr id="3" name="Process 2">
            <a:extLst>
              <a:ext uri="{FF2B5EF4-FFF2-40B4-BE49-F238E27FC236}">
                <a16:creationId xmlns:a16="http://schemas.microsoft.com/office/drawing/2014/main" id="{9C96E0C9-F76E-454B-B0D2-D9E13F33595B}"/>
              </a:ext>
            </a:extLst>
          </p:cNvPr>
          <p:cNvSpPr/>
          <p:nvPr/>
        </p:nvSpPr>
        <p:spPr>
          <a:xfrm>
            <a:off x="104528" y="3527346"/>
            <a:ext cx="3553072" cy="1560120"/>
          </a:xfrm>
          <a:prstGeom prst="flowChartProcess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74320" tIns="274320" rIns="274320" bIns="274320" rtlCol="0" anchor="t"/>
          <a:lstStyle/>
          <a:p>
            <a:pPr algn="l"/>
            <a:r>
              <a:rPr lang="en-US" sz="2400">
                <a:solidFill>
                  <a:schemeClr val="tx1"/>
                </a:solidFill>
              </a:rPr>
              <a:t>Thing #1: a read-only variable for display 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id="{A4123DB5-250C-4149-A704-E956A8F1D19F}"/>
              </a:ext>
            </a:extLst>
          </p:cNvPr>
          <p:cNvSpPr/>
          <p:nvPr/>
        </p:nvSpPr>
        <p:spPr>
          <a:xfrm>
            <a:off x="3810000" y="3527346"/>
            <a:ext cx="5214604" cy="1560120"/>
          </a:xfrm>
          <a:prstGeom prst="flowChartProcess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74320" tIns="274320" rIns="274320" bIns="274320" rtlCol="0" anchor="t"/>
          <a:lstStyle/>
          <a:p>
            <a:pPr algn="l"/>
            <a:r>
              <a:rPr lang="en-US" sz="2400">
                <a:solidFill>
                  <a:schemeClr val="tx1"/>
                </a:solidFill>
              </a:rPr>
              <a:t>Thing #2: a function that can set the variable and redraw this component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41EE3E2-BCDF-DA49-9E85-36908956E4B2}"/>
              </a:ext>
            </a:extLst>
          </p:cNvPr>
          <p:cNvCxnSpPr/>
          <p:nvPr/>
        </p:nvCxnSpPr>
        <p:spPr>
          <a:xfrm flipH="1" flipV="1">
            <a:off x="3657600" y="3077907"/>
            <a:ext cx="914400" cy="4494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E0CAF4D-257A-B049-96A6-5AD83AA12AAF}"/>
              </a:ext>
            </a:extLst>
          </p:cNvPr>
          <p:cNvCxnSpPr>
            <a:cxnSpLocks/>
          </p:cNvCxnSpPr>
          <p:nvPr/>
        </p:nvCxnSpPr>
        <p:spPr>
          <a:xfrm flipV="1">
            <a:off x="838200" y="2649066"/>
            <a:ext cx="731151" cy="8573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11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3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380" y="56034"/>
            <a:ext cx="9011875" cy="129651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000" dirty="0"/>
              <a:t>The </a:t>
            </a:r>
            <a:r>
              <a:rPr lang="en-US" sz="4000" dirty="0" err="1"/>
              <a:t>best way to handle state is with a useState hook</a:t>
            </a:r>
            <a:endParaRPr lang="en-US" sz="4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3378" y="1352550"/>
            <a:ext cx="9011876" cy="533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... or more concisely ...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226599-A550-0046-BA96-04C7BCC3342B}"/>
              </a:ext>
            </a:extLst>
          </p:cNvPr>
          <p:cNvSpPr txBox="1"/>
          <p:nvPr/>
        </p:nvSpPr>
        <p:spPr>
          <a:xfrm>
            <a:off x="173339" y="2034757"/>
            <a:ext cx="85106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const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 [state, </a:t>
            </a:r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setState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] = </a:t>
            </a:r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useState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chemeClr val="accent1"/>
                </a:solidFill>
                <a:latin typeface="Courier"/>
                <a:cs typeface="Courier"/>
              </a:rPr>
              <a:t>initialState</a:t>
            </a:r>
            <a:r>
              <a:rPr lang="en-US" sz="2200" b="1" dirty="0">
                <a:solidFill>
                  <a:schemeClr val="accent1"/>
                </a:solidFill>
                <a:latin typeface="Courier"/>
                <a:cs typeface="Courier"/>
              </a:rPr>
              <a:t>);</a:t>
            </a:r>
          </a:p>
        </p:txBody>
      </p:sp>
      <p:sp>
        <p:nvSpPr>
          <p:cNvPr id="3" name="Process 2">
            <a:extLst>
              <a:ext uri="{FF2B5EF4-FFF2-40B4-BE49-F238E27FC236}">
                <a16:creationId xmlns:a16="http://schemas.microsoft.com/office/drawing/2014/main" id="{9C96E0C9-F76E-454B-B0D2-D9E13F33595B}"/>
              </a:ext>
            </a:extLst>
          </p:cNvPr>
          <p:cNvSpPr/>
          <p:nvPr/>
        </p:nvSpPr>
        <p:spPr>
          <a:xfrm>
            <a:off x="104528" y="3527346"/>
            <a:ext cx="3553072" cy="1560120"/>
          </a:xfrm>
          <a:prstGeom prst="flowChartProcess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74320" tIns="274320" rIns="274320" bIns="274320" rtlCol="0" anchor="t"/>
          <a:lstStyle/>
          <a:p>
            <a:pPr algn="l"/>
            <a:r>
              <a:rPr lang="en-US" sz="2400">
                <a:solidFill>
                  <a:schemeClr val="tx1"/>
                </a:solidFill>
              </a:rPr>
              <a:t>Thing #1: a read-only variable for display </a:t>
            </a:r>
          </a:p>
        </p:txBody>
      </p:sp>
      <p:sp>
        <p:nvSpPr>
          <p:cNvPr id="11" name="Process 10">
            <a:extLst>
              <a:ext uri="{FF2B5EF4-FFF2-40B4-BE49-F238E27FC236}">
                <a16:creationId xmlns:a16="http://schemas.microsoft.com/office/drawing/2014/main" id="{A4123DB5-250C-4149-A704-E956A8F1D19F}"/>
              </a:ext>
            </a:extLst>
          </p:cNvPr>
          <p:cNvSpPr/>
          <p:nvPr/>
        </p:nvSpPr>
        <p:spPr>
          <a:xfrm>
            <a:off x="3810000" y="3527346"/>
            <a:ext cx="5214604" cy="1560120"/>
          </a:xfrm>
          <a:prstGeom prst="flowChartProcess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274320" tIns="274320" rIns="274320" bIns="274320" rtlCol="0" anchor="t"/>
          <a:lstStyle/>
          <a:p>
            <a:pPr algn="l"/>
            <a:r>
              <a:rPr lang="en-US" sz="2400">
                <a:solidFill>
                  <a:schemeClr val="tx1"/>
                </a:solidFill>
              </a:rPr>
              <a:t>Thing #2: a function that can set the variable and redraw this component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41EE3E2-BCDF-DA49-9E85-36908956E4B2}"/>
              </a:ext>
            </a:extLst>
          </p:cNvPr>
          <p:cNvCxnSpPr>
            <a:cxnSpLocks/>
          </p:cNvCxnSpPr>
          <p:nvPr/>
        </p:nvCxnSpPr>
        <p:spPr>
          <a:xfrm flipH="1" flipV="1">
            <a:off x="3657600" y="2481930"/>
            <a:ext cx="914400" cy="10454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A064EC-9829-8D42-B8BB-3BADB9C9BD12}"/>
              </a:ext>
            </a:extLst>
          </p:cNvPr>
          <p:cNvCxnSpPr>
            <a:cxnSpLocks/>
          </p:cNvCxnSpPr>
          <p:nvPr/>
        </p:nvCxnSpPr>
        <p:spPr>
          <a:xfrm flipV="1">
            <a:off x="838200" y="2465644"/>
            <a:ext cx="838200" cy="10407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139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93376" y="875758"/>
            <a:ext cx="8863782" cy="4195363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mpd="sng">
            <a:solidFill>
              <a:schemeClr val="accent3">
                <a:lumMod val="50000"/>
              </a:schemeClr>
            </a:solidFill>
          </a:ln>
        </p:spPr>
        <p:txBody>
          <a:bodyPr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import 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{ </a:t>
            </a:r>
            <a:r>
              <a:rPr lang="en-US" sz="3200" dirty="0" err="1">
                <a:solidFill>
                  <a:schemeClr val="accent1"/>
                </a:solidFill>
                <a:latin typeface="Courier"/>
                <a:cs typeface="Courier"/>
              </a:rPr>
              <a:t>useState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 } </a:t>
            </a:r>
            <a:r>
              <a:rPr lang="en-US" sz="3200" dirty="0">
                <a:latin typeface="Courier"/>
                <a:cs typeface="Courier"/>
              </a:rPr>
              <a:t>from "react";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export </a:t>
            </a:r>
            <a:r>
              <a:rPr lang="en-US" sz="3200" dirty="0" err="1">
                <a:latin typeface="Courier"/>
                <a:cs typeface="Courier"/>
              </a:rPr>
              <a:t>const</a:t>
            </a:r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dirty="0" err="1">
                <a:latin typeface="Courier"/>
                <a:cs typeface="Courier"/>
              </a:rPr>
              <a:t>LightSwitch</a:t>
            </a:r>
            <a:r>
              <a:rPr lang="en-US" sz="3200" dirty="0">
                <a:latin typeface="Courier"/>
                <a:cs typeface="Courier"/>
              </a:rPr>
              <a:t> = () =&gt;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3200" dirty="0" err="1">
                <a:solidFill>
                  <a:schemeClr val="accent1"/>
                </a:solidFill>
                <a:latin typeface="Courier"/>
                <a:cs typeface="Courier"/>
              </a:rPr>
              <a:t>const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 [position, </a:t>
            </a:r>
            <a:r>
              <a:rPr lang="en-US" sz="3200" dirty="0" err="1">
                <a:solidFill>
                  <a:schemeClr val="accent1"/>
                </a:solidFill>
                <a:latin typeface="Courier"/>
                <a:cs typeface="Courier"/>
              </a:rPr>
              <a:t>setPosition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]= </a:t>
            </a:r>
            <a:r>
              <a:rPr lang="en-US" sz="3200" dirty="0" err="1">
                <a:solidFill>
                  <a:schemeClr val="accent1"/>
                </a:solidFill>
                <a:latin typeface="Courier"/>
                <a:cs typeface="Courier"/>
              </a:rPr>
              <a:t>useState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(</a:t>
            </a:r>
            <a:r>
              <a:rPr lang="en-US" sz="3200" dirty="0" err="1">
                <a:solidFill>
                  <a:schemeClr val="accent1"/>
                </a:solidFill>
                <a:latin typeface="Courier"/>
                <a:cs typeface="Courier"/>
              </a:rPr>
              <a:t>"down"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);</a:t>
            </a: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3200" dirty="0">
              <a:solidFill>
                <a:schemeClr val="accent1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const status = 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position</a:t>
            </a:r>
            <a:r>
              <a:rPr lang="en-US" sz="3200" dirty="0">
                <a:latin typeface="Courier"/>
                <a:cs typeface="Courier"/>
              </a:rPr>
              <a:t>==="up" ? "on" : "off";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return (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 &lt;button </a:t>
            </a:r>
            <a:r>
              <a:rPr lang="en-US" sz="3200" dirty="0" err="1">
                <a:latin typeface="Courier"/>
                <a:cs typeface="Courier"/>
              </a:rPr>
              <a:t>onClick</a:t>
            </a:r>
            <a:r>
              <a:rPr lang="en-US" sz="3200" dirty="0">
                <a:latin typeface="Courier"/>
                <a:cs typeface="Courier"/>
              </a:rPr>
              <a:t>={e =&gt; </a:t>
            </a:r>
            <a:r>
              <a:rPr lang="en-US" sz="3200">
                <a:solidFill>
                  <a:schemeClr val="accent1"/>
                </a:solidFill>
                <a:latin typeface="Courier"/>
                <a:cs typeface="Courier"/>
              </a:rPr>
              <a:t>setPosition(</a:t>
            </a:r>
            <a:r>
              <a:rPr lang="en-US" sz="3200" dirty="0">
                <a:solidFill>
                  <a:schemeClr val="accent1"/>
                </a:solidFill>
                <a:latin typeface="Courier"/>
                <a:cs typeface="Courier"/>
              </a:rPr>
              <a:t>"up")</a:t>
            </a:r>
            <a:r>
              <a:rPr lang="en-US" sz="3200" dirty="0">
                <a:latin typeface="Courier"/>
                <a:cs typeface="Courier"/>
              </a:rPr>
              <a:t>}&gt;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  {"Light is "+status}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 &lt;/button&gt;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 );</a:t>
            </a:r>
          </a:p>
          <a:p>
            <a:pPr marL="0" indent="0">
              <a:buNone/>
            </a:pPr>
            <a:r>
              <a:rPr lang="en-US" sz="3200" dirty="0">
                <a:latin typeface="Courier"/>
                <a:cs typeface="Courier"/>
              </a:rPr>
              <a:t>};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091" y="506426"/>
            <a:ext cx="8863782" cy="36933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eaLnBrk="1" latinLnBrk="0" hangingPunct="1">
              <a:defRPr sz="1800" b="1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latinLnBrk="0" hangingPunct="1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LightSwitch.js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FD4379A-F405-3C4F-B876-80ADA6357633}"/>
              </a:ext>
            </a:extLst>
          </p:cNvPr>
          <p:cNvSpPr txBox="1">
            <a:spLocks/>
          </p:cNvSpPr>
          <p:nvPr/>
        </p:nvSpPr>
        <p:spPr>
          <a:xfrm>
            <a:off x="93378" y="56034"/>
            <a:ext cx="9011875" cy="450392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3200" b="0" kern="1200">
                <a:solidFill>
                  <a:schemeClr val="tx2"/>
                </a:solidFill>
                <a:effectLst/>
                <a:latin typeface="+mj-lt"/>
                <a:ea typeface="+mj-ea"/>
                <a:cs typeface="Futura Medium" panose="020B0602020204020303" pitchFamily="34" charset="-79"/>
              </a:defRPr>
            </a:lvl1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n-US" dirty="0"/>
              <a:t>And here's an example: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28BF85B2-9DBF-2148-B447-FBF94C92E89C}"/>
              </a:ext>
            </a:extLst>
          </p:cNvPr>
          <p:cNvSpPr/>
          <p:nvPr/>
        </p:nvSpPr>
        <p:spPr>
          <a:xfrm rot="20876900">
            <a:off x="4259662" y="1864413"/>
            <a:ext cx="256375" cy="1414676"/>
          </a:xfrm>
          <a:prstGeom prst="down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187E4350-7F4A-4F41-87D5-F06B78ABF088}"/>
              </a:ext>
            </a:extLst>
          </p:cNvPr>
          <p:cNvSpPr/>
          <p:nvPr/>
        </p:nvSpPr>
        <p:spPr>
          <a:xfrm rot="18952247">
            <a:off x="2728485" y="1814699"/>
            <a:ext cx="271682" cy="943367"/>
          </a:xfrm>
          <a:prstGeom prst="down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A28034-6531-F746-90A6-E89ECBB4A584}"/>
              </a:ext>
            </a:extLst>
          </p:cNvPr>
          <p:cNvGrpSpPr/>
          <p:nvPr/>
        </p:nvGrpSpPr>
        <p:grpSpPr>
          <a:xfrm>
            <a:off x="4953000" y="3943350"/>
            <a:ext cx="3886200" cy="1015663"/>
            <a:chOff x="3706196" y="2468538"/>
            <a:chExt cx="3886200" cy="1015663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E788D78-6F25-1B4C-ADBB-85BCC8718B45}"/>
                </a:ext>
              </a:extLst>
            </p:cNvPr>
            <p:cNvGrpSpPr/>
            <p:nvPr/>
          </p:nvGrpSpPr>
          <p:grpSpPr>
            <a:xfrm>
              <a:off x="3706196" y="2468539"/>
              <a:ext cx="914399" cy="914399"/>
              <a:chOff x="2" y="1"/>
              <a:chExt cx="1422083" cy="1323992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4EF57BE3-C17B-204A-8655-8D6FE539A4F9}"/>
                  </a:ext>
                </a:extLst>
              </p:cNvPr>
              <p:cNvPicPr/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4414" y="108431"/>
                <a:ext cx="1003206" cy="115660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3646FAF-0FA2-584F-99F5-82A38BBC6A3A}"/>
                  </a:ext>
                </a:extLst>
              </p:cNvPr>
              <p:cNvSpPr/>
              <p:nvPr/>
            </p:nvSpPr>
            <p:spPr>
              <a:xfrm>
                <a:off x="2" y="1"/>
                <a:ext cx="1422083" cy="1323992"/>
              </a:xfrm>
              <a:prstGeom prst="ellipse">
                <a:avLst/>
              </a:prstGeom>
              <a:noFill/>
              <a:ln w="57150" cmpd="sng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200">
                    <a:solidFill>
                      <a:schemeClr val="accent3">
                        <a:lumMod val="50000"/>
                      </a:schemeClr>
                    </a:solidFill>
                    <a:effectLst/>
                    <a:latin typeface="Arial"/>
                    <a:ea typeface="Times New Roman"/>
                    <a:cs typeface="Times New Roman"/>
                  </a:rPr>
                  <a:t> 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7B1B57-3694-204D-AB9F-95F217D3ABF4}"/>
                </a:ext>
              </a:extLst>
            </p:cNvPr>
            <p:cNvSpPr txBox="1"/>
            <p:nvPr/>
          </p:nvSpPr>
          <p:spPr>
            <a:xfrm>
              <a:off x="4849196" y="2468538"/>
              <a:ext cx="2743200" cy="1015663"/>
            </a:xfrm>
            <a:prstGeom prst="rect">
              <a:avLst/>
            </a:prstGeom>
            <a:noFill/>
            <a:ln w="57150" cmpd="sng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>
                  <a:solidFill>
                    <a:schemeClr val="accent3">
                      <a:lumMod val="50000"/>
                    </a:schemeClr>
                  </a:solidFill>
                </a:rPr>
                <a:t>There's a logic problem here. Do you see it?</a:t>
              </a:r>
              <a:endParaRPr lang="en-US" sz="2000" b="1" dirty="0">
                <a:solidFill>
                  <a:schemeClr val="accent3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332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  <p:bldP spid="7" grpId="0" animBg="1"/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apsGoogle">
  <a:themeElements>
    <a:clrScheme name="Google Colors 2">
      <a:dk1>
        <a:srgbClr val="000000"/>
      </a:dk1>
      <a:lt1>
        <a:srgbClr val="FFFFFF"/>
      </a:lt1>
      <a:dk2>
        <a:srgbClr val="4186F7"/>
      </a:dk2>
      <a:lt2>
        <a:srgbClr val="F8BB03"/>
      </a:lt2>
      <a:accent1>
        <a:srgbClr val="EA4134"/>
      </a:accent1>
      <a:accent2>
        <a:srgbClr val="31A84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apsGoogle" id="{18CC9B3C-7A8E-8A46-8679-BA23EA3B3F53}" vid="{DE3E9C37-1B34-8243-BB04-6DB9C0C58BE5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28690</TotalTime>
  <Pages>0</Pages>
  <Words>1487</Words>
  <Characters>0</Characters>
  <Application>Microsoft Macintosh PowerPoint</Application>
  <PresentationFormat>On-screen Show (16:9)</PresentationFormat>
  <Lines>0</Lines>
  <Paragraphs>165</Paragraphs>
  <Slides>29</Slides>
  <Notes>4</Notes>
  <HiddenSlides>18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Courier</vt:lpstr>
      <vt:lpstr>Courier New</vt:lpstr>
      <vt:lpstr>Futura Medium</vt:lpstr>
      <vt:lpstr>Gill Sans</vt:lpstr>
      <vt:lpstr>RapsGoogle</vt:lpstr>
      <vt:lpstr>How to use state</vt:lpstr>
      <vt:lpstr>PowerPoint Presentation</vt:lpstr>
      <vt:lpstr>Engagement question</vt:lpstr>
      <vt:lpstr>tl;dr</vt:lpstr>
      <vt:lpstr>State is a POJSO* that represents the displayed, mutable data of your React component</vt:lpstr>
      <vt:lpstr>State is totally local to a component</vt:lpstr>
      <vt:lpstr>The best way to handle state is with a useState hook</vt:lpstr>
      <vt:lpstr>The best way to handle state is with a useState hook</vt:lpstr>
      <vt:lpstr>PowerPoint Presentation</vt:lpstr>
      <vt:lpstr>PowerPoint Presentation</vt:lpstr>
      <vt:lpstr>If you EVER are calculating new state based on old state, you should use this form. Why? b/c it runs async and you can easily get a bad value.</vt:lpstr>
      <vt:lpstr>PowerPoint Presentation</vt:lpstr>
      <vt:lpstr>Lazy initialState</vt:lpstr>
      <vt:lpstr>State is clobbered, not appended!</vt:lpstr>
      <vt:lpstr>Use spread to append</vt:lpstr>
      <vt:lpstr>What if state is a complex object?</vt:lpstr>
      <vt:lpstr>PowerPoint Presentation</vt:lpstr>
      <vt:lpstr>5 tips for handling state</vt:lpstr>
      <vt:lpstr>PowerPoint Presentation</vt:lpstr>
      <vt:lpstr>1. If you can avoid state at all, do!</vt:lpstr>
      <vt:lpstr>2. Use a state manager</vt:lpstr>
      <vt:lpstr>3. Keep state as small as possible</vt:lpstr>
      <vt:lpstr>4. If you don't use something in the render method, it doesn't belong in state </vt:lpstr>
      <vt:lpstr>5. Combine form inputHandlers </vt:lpstr>
      <vt:lpstr>When should it be in state at all?</vt:lpstr>
      <vt:lpstr>6.</vt:lpstr>
      <vt:lpstr>tl;dr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subject/>
  <dc:creator>Rap Payne</dc:creator>
  <cp:keywords/>
  <dc:description/>
  <cp:lastModifiedBy>Rap Payne</cp:lastModifiedBy>
  <cp:revision>252</cp:revision>
  <dcterms:modified xsi:type="dcterms:W3CDTF">2022-03-31T19:22:45Z</dcterms:modified>
  <cp:category/>
</cp:coreProperties>
</file>